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78" r:id="rId5"/>
    <p:sldMasterId id="2147483673" r:id="rId6"/>
    <p:sldMasterId id="2147483689" r:id="rId7"/>
    <p:sldMasterId id="2147483702" r:id="rId8"/>
    <p:sldMasterId id="2147483710" r:id="rId9"/>
    <p:sldMasterId id="2147483715" r:id="rId10"/>
    <p:sldMasterId id="2147483746" r:id="rId11"/>
  </p:sldMasterIdLst>
  <p:notesMasterIdLst>
    <p:notesMasterId r:id="rId32"/>
  </p:notesMasterIdLst>
  <p:sldIdLst>
    <p:sldId id="256" r:id="rId12"/>
    <p:sldId id="257" r:id="rId13"/>
    <p:sldId id="258" r:id="rId14"/>
    <p:sldId id="281" r:id="rId15"/>
    <p:sldId id="259" r:id="rId16"/>
    <p:sldId id="282" r:id="rId17"/>
    <p:sldId id="283" r:id="rId18"/>
    <p:sldId id="261" r:id="rId19"/>
    <p:sldId id="284" r:id="rId20"/>
    <p:sldId id="285" r:id="rId21"/>
    <p:sldId id="286" r:id="rId22"/>
    <p:sldId id="287" r:id="rId23"/>
    <p:sldId id="289" r:id="rId24"/>
    <p:sldId id="288" r:id="rId25"/>
    <p:sldId id="290" r:id="rId26"/>
    <p:sldId id="291" r:id="rId27"/>
    <p:sldId id="292" r:id="rId28"/>
    <p:sldId id="293" r:id="rId29"/>
    <p:sldId id="294" r:id="rId30"/>
    <p:sldId id="295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otham-Book" panose="02000604040000020004" pitchFamily="50" charset="0"/>
      <p:regular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Black" panose="00000A00000000000000" pitchFamily="2" charset="0"/>
      <p:bold r:id="rId42"/>
      <p:boldItalic r:id="rId43"/>
    </p:embeddedFont>
    <p:embeddedFont>
      <p:font typeface="Montserrat Light" panose="00000400000000000000" pitchFamily="2" charset="0"/>
      <p:regular r:id="rId44"/>
      <p:italic r:id="rId45"/>
    </p:embeddedFont>
    <p:embeddedFont>
      <p:font typeface="Montserrat Medium" panose="00000600000000000000" pitchFamily="2" charset="0"/>
      <p:regular r:id="rId46"/>
      <p:italic r:id="rId47"/>
    </p:embeddedFont>
    <p:embeddedFont>
      <p:font typeface="Montserrat SemiBold" panose="00000700000000000000" pitchFamily="2" charset="0"/>
      <p:regular r:id="rId48"/>
      <p:bold r:id="rId49"/>
      <p:italic r:id="rId50"/>
      <p:boldItalic r:id="rId5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7.fntdata"/><Relationship Id="rId21" Type="http://schemas.openxmlformats.org/officeDocument/2006/relationships/slide" Target="slides/slide1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Master" Target="slideMasters/slideMaster5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03/08/2021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5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https://docs.oracle.com/cd/E19253-01/817-6223/chp-typeopexpr-2/index.html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23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748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0751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0967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17363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2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6" name="Logo_Superior_Direito">
            <a:extLst>
              <a:ext uri="{FF2B5EF4-FFF2-40B4-BE49-F238E27FC236}">
                <a16:creationId xmlns:a16="http://schemas.microsoft.com/office/drawing/2014/main" id="{7CC77ACE-4462-E248-925B-3E05880AA5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5C95F7E-A80F-A044-B603-E345C4A8C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262626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16545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1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_Cinza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7F6548-2DDB-4CE6-B5AC-8A0055EE3EF9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84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41BF33-7571-49BC-B7C9-1CBCDF494F7A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6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2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1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4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6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D415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1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688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8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8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03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Fundo_Branco">
            <a:extLst>
              <a:ext uri="{FF2B5EF4-FFF2-40B4-BE49-F238E27FC236}">
                <a16:creationId xmlns:a16="http://schemas.microsoft.com/office/drawing/2014/main" id="{ECB0B576-3D3F-485B-9C3E-A21942BC66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368DBD0-ED9E-48C8-9691-3D0DA5DA3E33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Branco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4B21BD-C139-44C4-B59E-6F59FDF4F796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DD21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34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D43611-8AD3-4B3B-986E-F81B1543B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26582F57-265F-6549-A7FE-3F2F3E607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magens de Fundo">
            <a:extLst>
              <a:ext uri="{FF2B5EF4-FFF2-40B4-BE49-F238E27FC236}">
                <a16:creationId xmlns:a16="http://schemas.microsoft.com/office/drawing/2014/main" id="{88519773-C15B-4275-845A-0C627F051BF4}"/>
              </a:ext>
            </a:extLst>
          </p:cNvPr>
          <p:cNvGrpSpPr/>
          <p:nvPr userDrawn="1"/>
        </p:nvGrpSpPr>
        <p:grpSpPr>
          <a:xfrm>
            <a:off x="0" y="0"/>
            <a:ext cx="12192001" cy="6860413"/>
            <a:chOff x="0" y="0"/>
            <a:chExt cx="12192001" cy="68604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58952E7-5C7B-41B3-A8AC-19F00561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52909"/>
              <a:ext cx="4514966" cy="3005091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D26239-CA0B-4628-8313-454F5D27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677" y="3124940"/>
              <a:ext cx="5612324" cy="373547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E1F8AB-5630-4AED-BA24-C34D5769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9"/>
            <a:stretch/>
          </p:blipFill>
          <p:spPr>
            <a:xfrm>
              <a:off x="0" y="0"/>
              <a:ext cx="5294987" cy="385290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0ECD695-2F69-46D8-A232-972F04D8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1" t="7565"/>
            <a:stretch/>
          </p:blipFill>
          <p:spPr>
            <a:xfrm>
              <a:off x="3322773" y="3852909"/>
              <a:ext cx="4640497" cy="300750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7A163-BBDC-454A-897A-749028763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7"/>
            <a:stretch/>
          </p:blipFill>
          <p:spPr>
            <a:xfrm>
              <a:off x="7856960" y="0"/>
              <a:ext cx="4335039" cy="31249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D269D31-295B-4B5A-B3DA-C0F79B26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81"/>
            <a:stretch/>
          </p:blipFill>
          <p:spPr>
            <a:xfrm>
              <a:off x="5194688" y="0"/>
              <a:ext cx="2768582" cy="3852909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8E176CE-A9C4-4C1B-A57E-1721EB8FC6CC}"/>
                </a:ext>
              </a:extLst>
            </p:cNvPr>
            <p:cNvCxnSpPr/>
            <p:nvPr/>
          </p:nvCxnSpPr>
          <p:spPr>
            <a:xfrm>
              <a:off x="5194688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E55113D-0140-4BE7-876A-EB1694FE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70" y="0"/>
              <a:ext cx="0" cy="6858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943FE5-2EE4-49F6-93D8-4C578ED60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97" y="3852909"/>
              <a:ext cx="0" cy="30075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08E9123-F741-473D-A913-984A8D09D698}"/>
                </a:ext>
              </a:extLst>
            </p:cNvPr>
            <p:cNvCxnSpPr/>
            <p:nvPr/>
          </p:nvCxnSpPr>
          <p:spPr>
            <a:xfrm>
              <a:off x="7963270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F9C3E9C-455C-42A0-AB0D-C3C626E77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3850496"/>
              <a:ext cx="7979545" cy="241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3219D18-1291-420A-9E0B-EFE2FB53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270" y="3122528"/>
              <a:ext cx="4228730" cy="24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ente Semitransparente">
            <a:extLst>
              <a:ext uri="{FF2B5EF4-FFF2-40B4-BE49-F238E27FC236}">
                <a16:creationId xmlns:a16="http://schemas.microsoft.com/office/drawing/2014/main" id="{EA0EE78E-0BBB-4B86-A841-719526EE4B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2F7F1B7C-92B1-6D4D-9C5A-2C6E159D0F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9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FEB09F6-0F6A-834C-9BD3-3717F6522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2" name="Linha Separadora">
            <a:extLst>
              <a:ext uri="{FF2B5EF4-FFF2-40B4-BE49-F238E27FC236}">
                <a16:creationId xmlns:a16="http://schemas.microsoft.com/office/drawing/2014/main" id="{B6C72A0D-DE37-8943-82EA-2B9CE0F6C895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EE4A3BCC-9A0A-C14B-92EC-136253EB90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0FAC67-F2F0-AA49-8C40-61406F693E52}"/>
              </a:ext>
            </a:extLst>
          </p:cNvPr>
          <p:cNvSpPr txBox="1"/>
          <p:nvPr userDrawn="1"/>
        </p:nvSpPr>
        <p:spPr>
          <a:xfrm>
            <a:off x="6564430" y="3392215"/>
            <a:ext cx="4770783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Montserrat" pitchFamily="2" charset="-128"/>
                <a:ea typeface="Montserrat" pitchFamily="2" charset="-128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Montserrat" pitchFamily="2" charset="-128"/>
                <a:ea typeface="Montserrat" pitchFamily="2" charset="-128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</a:rPr>
              <a:t>0800 55 1000 </a:t>
            </a:r>
            <a:r>
              <a:rPr lang="pt-BR" sz="1400" dirty="0">
                <a:solidFill>
                  <a:srgbClr val="FF0000"/>
                </a:solidFill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Montserrat" pitchFamily="2" charset="-128"/>
              <a:ea typeface="Montserrat" pitchFamily="2" charset="-128"/>
            </a:endParaRPr>
          </a:p>
          <a:p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F22EA-3422-3E48-A6F8-7A4D5B879B25}"/>
              </a:ext>
            </a:extLst>
          </p:cNvPr>
          <p:cNvSpPr txBox="1"/>
          <p:nvPr userDrawn="1"/>
        </p:nvSpPr>
        <p:spPr>
          <a:xfrm>
            <a:off x="6564430" y="2760149"/>
            <a:ext cx="3722570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Montserrat SemiBold" pitchFamily="2" charset="-128"/>
                <a:ea typeface="Montserrat SemiBold" pitchFamily="2" charset="-128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Montserrat SemiBold" pitchFamily="2" charset="-128"/>
              <a:ea typeface="Montserrat SemiBold" pitchFamily="2" charset="-128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0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2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to FIESP">
            <a:extLst>
              <a:ext uri="{FF2B5EF4-FFF2-40B4-BE49-F238E27FC236}">
                <a16:creationId xmlns:a16="http://schemas.microsoft.com/office/drawing/2014/main" id="{3BD5E538-24A5-4F99-90E2-478F61E9A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58" r="16158" b="13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ente Semitransparente">
            <a:extLst>
              <a:ext uri="{FF2B5EF4-FFF2-40B4-BE49-F238E27FC236}">
                <a16:creationId xmlns:a16="http://schemas.microsoft.com/office/drawing/2014/main" id="{7C6535A8-B21B-4B52-9754-BA3A53B3B6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6CA50963-068D-4C79-B23B-14C7726BFB77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FD2C1DF1-FA54-40A8-A929-903465DED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3B9EAE46-BEF3-4FDA-A4E6-AD594D31C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FA3F2194-F178-480B-9EAD-DF6C1328F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C487CE1-FC7E-40F8-BC0F-8FB864EC57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6126D6-1313-4AD6-9550-EB12B2403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2D1C42BD-0EA7-4548-8F13-2AF9149877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3AAA8-4F3C-7E48-8930-000AE64E0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8FF1FCF6-1558-594E-99F2-03DB42ABDF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4A9154C0-123D-4FCF-9D49-D0495EEE30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A37178AA-5762-43C1-A0EF-0388273744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9479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50BD56-8421-F146-9431-45C02E8D5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4626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10EA7EC5-5E23-864D-AC04-BB19604F5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6AFA59D5-F643-41E9-B31B-D9717363B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8" name="Espaço Reservado- Título">
            <a:extLst>
              <a:ext uri="{FF2B5EF4-FFF2-40B4-BE49-F238E27FC236}">
                <a16:creationId xmlns:a16="http://schemas.microsoft.com/office/drawing/2014/main" id="{1CBB8B2B-F95E-40F2-8286-50D01CCEF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26979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02FE94-D659-E04B-A680-FB7CD9546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B28910FF-2F5B-4946-BDB0-56BEF8552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B88282CB-A3E4-4979-9EC3-D2BF56A3B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A25C3574-FB86-4381-840A-AE4C27E2EC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700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73126-F5DF-7A47-951D-F4B3CF6C1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5D5B3F56-6BA0-A940-B7CD-6EE309FF7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86B92FAE-601A-4DB2-96AF-CEB98A7F8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989961C8-AA68-4137-B177-2118400E1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007879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F33B3A3-51C4-CB43-A8A6-A818D4F135A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E1A6185C-7130-0442-9CA0-E0D14547D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5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0AFA084-21E9-C144-9BA4-D630986B3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C264F2-D835-5541-B98C-5225326FB60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404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0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29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B9A8F7-D97E-5D41-91C4-CAC818D06F4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8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215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5884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40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22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_Fundo_Vermelho">
            <a:extLst>
              <a:ext uri="{FF2B5EF4-FFF2-40B4-BE49-F238E27FC236}">
                <a16:creationId xmlns:a16="http://schemas.microsoft.com/office/drawing/2014/main" id="{29A4330C-C807-4AF6-AFBA-CF5F9817D954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86" r:id="rId9"/>
    <p:sldLayoutId id="2147483687" r:id="rId10"/>
    <p:sldLayoutId id="2147483688" r:id="rId11"/>
    <p:sldLayoutId id="2147483679" r:id="rId12"/>
    <p:sldLayoutId id="2147483772" r:id="rId13"/>
    <p:sldLayoutId id="21474837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_Fundo_Vermelho">
            <a:extLst>
              <a:ext uri="{FF2B5EF4-FFF2-40B4-BE49-F238E27FC236}">
                <a16:creationId xmlns:a16="http://schemas.microsoft.com/office/drawing/2014/main" id="{4C05181F-12E7-481B-9753-29A4AC6E90BD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70" r:id="rId13"/>
    <p:sldLayoutId id="21474837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0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0" r:id="rId3"/>
    <p:sldLayoutId id="21474837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2" r:id="rId2"/>
    <p:sldLayoutId id="2147483753" r:id="rId3"/>
    <p:sldLayoutId id="2147483754" r:id="rId4"/>
    <p:sldLayoutId id="2147483763" r:id="rId5"/>
    <p:sldLayoutId id="2147483764" r:id="rId6"/>
    <p:sldLayoutId id="2147483755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0DC1942-974F-4188-8BC4-351226E5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12"/>
            <a:ext cx="9144000" cy="1647888"/>
          </a:xfrm>
        </p:spPr>
        <p:txBody>
          <a:bodyPr>
            <a:normAutofit/>
          </a:bodyPr>
          <a:lstStyle/>
          <a:p>
            <a:r>
              <a:rPr lang="pt-BR" sz="4400" dirty="0"/>
              <a:t>Curso Técnico de Desenvolvimento de Sistemas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7E7FF44A-EB5F-4755-8623-D9560B9F6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71966"/>
          </a:xfrm>
        </p:spPr>
        <p:txBody>
          <a:bodyPr>
            <a:normAutofit/>
          </a:bodyPr>
          <a:lstStyle/>
          <a:p>
            <a:r>
              <a:rPr lang="pt-BR" sz="2000" dirty="0"/>
              <a:t>UC: Hardware e Redes (HARE) – Primeiro Termo</a:t>
            </a:r>
          </a:p>
          <a:p>
            <a:r>
              <a:rPr lang="pt-BR" sz="2000" dirty="0"/>
              <a:t>Aula 2 – Sistemas numéricos</a:t>
            </a:r>
          </a:p>
          <a:p>
            <a:endParaRPr lang="pt-BR" sz="2000" dirty="0"/>
          </a:p>
          <a:p>
            <a:r>
              <a:rPr lang="pt-BR" sz="2000" dirty="0"/>
              <a:t>Prof. Douglas Gaspar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7"/>
            <a:ext cx="10800000" cy="5444271"/>
          </a:xfrm>
        </p:spPr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Unidades de medidas computacionais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9E8A233-D887-495A-8D2C-53CE7EE35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11701"/>
              </p:ext>
            </p:extLst>
          </p:nvPr>
        </p:nvGraphicFramePr>
        <p:xfrm>
          <a:off x="1611733" y="1085317"/>
          <a:ext cx="3127692" cy="21896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27692">
                  <a:extLst>
                    <a:ext uri="{9D8B030D-6E8A-4147-A177-3AD203B41FA5}">
                      <a16:colId xmlns:a16="http://schemas.microsoft.com/office/drawing/2014/main" val="867532033"/>
                    </a:ext>
                  </a:extLst>
                </a:gridCol>
              </a:tblGrid>
              <a:tr h="683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 bit (</a:t>
                      </a:r>
                      <a:r>
                        <a:rPr lang="pt-BR" sz="1800" b="1" dirty="0"/>
                        <a:t>0 ou 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768554"/>
                  </a:ext>
                </a:extLst>
              </a:tr>
              <a:tr h="683356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857139"/>
                  </a:ext>
                </a:extLst>
              </a:tr>
              <a:tr h="683356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2 combinações possíveis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4636186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8FFAF80-222E-4CE0-B168-069F7D9EB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16923"/>
              </p:ext>
            </p:extLst>
          </p:nvPr>
        </p:nvGraphicFramePr>
        <p:xfrm>
          <a:off x="6668841" y="1085317"/>
          <a:ext cx="3911426" cy="21896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11426">
                  <a:extLst>
                    <a:ext uri="{9D8B030D-6E8A-4147-A177-3AD203B41FA5}">
                      <a16:colId xmlns:a16="http://schemas.microsoft.com/office/drawing/2014/main" val="867532033"/>
                    </a:ext>
                  </a:extLst>
                </a:gridCol>
              </a:tblGrid>
              <a:tr h="683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 Byte (</a:t>
                      </a:r>
                      <a:r>
                        <a:rPr lang="pt-BR" sz="1800" b="1" dirty="0"/>
                        <a:t>Combinação de 8 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768554"/>
                  </a:ext>
                </a:extLst>
              </a:tr>
              <a:tr h="683356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FF0000"/>
                          </a:solidFill>
                        </a:rPr>
                        <a:t>00000101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708380"/>
                  </a:ext>
                </a:extLst>
              </a:tr>
              <a:tr h="683356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tx1"/>
                          </a:solidFill>
                        </a:rPr>
                        <a:t>256 combinações possíveis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760755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3496604-5C97-4B98-A540-E0B8A5023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808314"/>
              </p:ext>
            </p:extLst>
          </p:nvPr>
        </p:nvGraphicFramePr>
        <p:xfrm>
          <a:off x="2359250" y="3429000"/>
          <a:ext cx="7473499" cy="27334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73499">
                  <a:extLst>
                    <a:ext uri="{9D8B030D-6E8A-4147-A177-3AD203B41FA5}">
                      <a16:colId xmlns:a16="http://schemas.microsoft.com/office/drawing/2014/main" val="867532033"/>
                    </a:ext>
                  </a:extLst>
                </a:gridCol>
              </a:tblGrid>
              <a:tr h="683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 Bytes (</a:t>
                      </a:r>
                      <a:r>
                        <a:rPr lang="pt-BR" sz="1800" b="1" dirty="0"/>
                        <a:t>Combinação de 32 bits) – Tamanho padrão de um </a:t>
                      </a:r>
                      <a:r>
                        <a:rPr lang="pt-BR" sz="1800" b="1" dirty="0" err="1"/>
                        <a:t>int</a:t>
                      </a:r>
                      <a:endParaRPr lang="pt-BR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768554"/>
                  </a:ext>
                </a:extLst>
              </a:tr>
              <a:tr h="683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>
                          <a:solidFill>
                            <a:srgbClr val="FF0000"/>
                          </a:solidFill>
                        </a:rPr>
                        <a:t>00000101 01100111 00101110 10001111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708380"/>
                  </a:ext>
                </a:extLst>
              </a:tr>
              <a:tr h="683356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tx1"/>
                          </a:solidFill>
                        </a:rPr>
                        <a:t>4.294.967.296 combinações possíveis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760755"/>
                  </a:ext>
                </a:extLst>
              </a:tr>
              <a:tr h="683356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tx1"/>
                          </a:solidFill>
                        </a:rPr>
                        <a:t>No Java -2.147.483.648 até 2.147.483.647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586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062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Comumente usamos o padrão </a:t>
            </a:r>
            <a:r>
              <a:rPr lang="pt-BR" sz="2800" dirty="0" err="1"/>
              <a:t>kilobyte</a:t>
            </a:r>
            <a:r>
              <a:rPr lang="pt-BR" sz="2800" dirty="0"/>
              <a:t>, megabyte, gigabyte e por aí vai para referenciar as grandezas no sistema binário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Mas em 1999 a norma IEC 60027-2 especifica os prefixos: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Prefixos do sistema binário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78701F8-003C-4F0B-8560-F0F3CCD61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784540"/>
              </p:ext>
            </p:extLst>
          </p:nvPr>
        </p:nvGraphicFramePr>
        <p:xfrm>
          <a:off x="1820930" y="2889358"/>
          <a:ext cx="8550140" cy="3606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7535">
                  <a:extLst>
                    <a:ext uri="{9D8B030D-6E8A-4147-A177-3AD203B41FA5}">
                      <a16:colId xmlns:a16="http://schemas.microsoft.com/office/drawing/2014/main" val="1745768001"/>
                    </a:ext>
                  </a:extLst>
                </a:gridCol>
                <a:gridCol w="2137535">
                  <a:extLst>
                    <a:ext uri="{9D8B030D-6E8A-4147-A177-3AD203B41FA5}">
                      <a16:colId xmlns:a16="http://schemas.microsoft.com/office/drawing/2014/main" val="3915004599"/>
                    </a:ext>
                  </a:extLst>
                </a:gridCol>
                <a:gridCol w="2137535">
                  <a:extLst>
                    <a:ext uri="{9D8B030D-6E8A-4147-A177-3AD203B41FA5}">
                      <a16:colId xmlns:a16="http://schemas.microsoft.com/office/drawing/2014/main" val="1703243449"/>
                    </a:ext>
                  </a:extLst>
                </a:gridCol>
                <a:gridCol w="2137535">
                  <a:extLst>
                    <a:ext uri="{9D8B030D-6E8A-4147-A177-3AD203B41FA5}">
                      <a16:colId xmlns:a16="http://schemas.microsoft.com/office/drawing/2014/main" val="426551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Prefixo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Abreviação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 correspondente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00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Kilobinário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Kibibyte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kibi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r>
                        <a:rPr lang="pt-BR" baseline="300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686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Megabinário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Mebibyte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mebi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</a:t>
                      </a:r>
                      <a:r>
                        <a:rPr lang="pt-BR" baseline="300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73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Gigabinário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Gibibyte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gibi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</a:t>
                      </a:r>
                      <a:r>
                        <a:rPr lang="pt-BR" baseline="3000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6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Terabinário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Tebibyte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tebi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</a:t>
                      </a:r>
                      <a:r>
                        <a:rPr lang="pt-BR" baseline="300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435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Petabinário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Pebibyte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pebi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</a:t>
                      </a:r>
                      <a:r>
                        <a:rPr lang="pt-BR" baseline="3000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470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Exabinário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Exbibyte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exbi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</a:t>
                      </a:r>
                      <a:r>
                        <a:rPr lang="pt-BR" baseline="30000" dirty="0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807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Zetabinário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Zebibyte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zeni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</a:t>
                      </a:r>
                      <a:r>
                        <a:rPr lang="pt-BR" baseline="30000" dirty="0"/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29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Yotabinário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Yobibyte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yobi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</a:t>
                      </a:r>
                      <a:r>
                        <a:rPr lang="pt-BR" baseline="30000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719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75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Portanto o uso dos prefixos </a:t>
            </a:r>
            <a:r>
              <a:rPr lang="pt-BR" sz="2800" dirty="0" err="1"/>
              <a:t>kilo</a:t>
            </a:r>
            <a:r>
              <a:rPr lang="pt-BR" sz="2800" dirty="0"/>
              <a:t>, mega, giga, </a:t>
            </a:r>
            <a:r>
              <a:rPr lang="pt-BR" sz="2800" dirty="0" err="1"/>
              <a:t>tera</a:t>
            </a:r>
            <a:r>
              <a:rPr lang="pt-BR" sz="2800" dirty="0"/>
              <a:t> e assim por diante está fora da norma, ou seja, incorreto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Esses prefixos devem ser atribuídos somente a grandezas que possuem a base 10 como padrão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Quando a base for 2, é necessário seguir a norma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Prefixos do sistema binário</a:t>
            </a:r>
          </a:p>
        </p:txBody>
      </p:sp>
    </p:spTree>
    <p:extLst>
      <p:ext uri="{BB962C8B-B14F-4D97-AF65-F5344CB8AC3E}">
        <p14:creationId xmlns:p14="http://schemas.microsoft.com/office/powerpoint/2010/main" val="286707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Isso ainda causa grande confusão pois muitas empresas de telecomunicação ainda não especificam qual a grandeza estão utilizando em seus contratos, principalmente quando há franquia de uso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Fabricantes de discos rígidos usam a base 10, ou seja, um HD com capacidade de aproximadamente 80 bilhões de bytes é divulgado como tendo a capacidade de 80 GB sendo que o correto seria informar 80 gigabytes ou 74,5 </a:t>
            </a:r>
            <a:r>
              <a:rPr lang="pt-BR" sz="2800" dirty="0" err="1"/>
              <a:t>GiB</a:t>
            </a:r>
            <a:r>
              <a:rPr lang="pt-BR" sz="2800" dirty="0"/>
              <a:t> (aproximadamente)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Prefixos do sistema binário</a:t>
            </a:r>
          </a:p>
        </p:txBody>
      </p:sp>
    </p:spTree>
    <p:extLst>
      <p:ext uri="{BB962C8B-B14F-4D97-AF65-F5344CB8AC3E}">
        <p14:creationId xmlns:p14="http://schemas.microsoft.com/office/powerpoint/2010/main" val="372917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Diferenças na medição</a:t>
            </a: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9E570799-577B-4952-98E5-1934A9B6A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32358"/>
              </p:ext>
            </p:extLst>
          </p:nvPr>
        </p:nvGraphicFramePr>
        <p:xfrm>
          <a:off x="409978" y="1085318"/>
          <a:ext cx="11435354" cy="3571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3363">
                  <a:extLst>
                    <a:ext uri="{9D8B030D-6E8A-4147-A177-3AD203B41FA5}">
                      <a16:colId xmlns:a16="http://schemas.microsoft.com/office/drawing/2014/main" val="1745768001"/>
                    </a:ext>
                  </a:extLst>
                </a:gridCol>
                <a:gridCol w="862884">
                  <a:extLst>
                    <a:ext uri="{9D8B030D-6E8A-4147-A177-3AD203B41FA5}">
                      <a16:colId xmlns:a16="http://schemas.microsoft.com/office/drawing/2014/main" val="3915004599"/>
                    </a:ext>
                  </a:extLst>
                </a:gridCol>
                <a:gridCol w="3769496">
                  <a:extLst>
                    <a:ext uri="{9D8B030D-6E8A-4147-A177-3AD203B41FA5}">
                      <a16:colId xmlns:a16="http://schemas.microsoft.com/office/drawing/2014/main" val="1703243449"/>
                    </a:ext>
                  </a:extLst>
                </a:gridCol>
                <a:gridCol w="708584">
                  <a:extLst>
                    <a:ext uri="{9D8B030D-6E8A-4147-A177-3AD203B41FA5}">
                      <a16:colId xmlns:a16="http://schemas.microsoft.com/office/drawing/2014/main" val="58788053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193783795"/>
                    </a:ext>
                  </a:extLst>
                </a:gridCol>
                <a:gridCol w="3542924">
                  <a:extLst>
                    <a:ext uri="{9D8B030D-6E8A-4147-A177-3AD203B41FA5}">
                      <a16:colId xmlns:a16="http://schemas.microsoft.com/office/drawing/2014/main" val="3779464086"/>
                    </a:ext>
                  </a:extLst>
                </a:gridCol>
                <a:gridCol w="964103">
                  <a:extLst>
                    <a:ext uri="{9D8B030D-6E8A-4147-A177-3AD203B41FA5}">
                      <a16:colId xmlns:a16="http://schemas.microsoft.com/office/drawing/2014/main" val="181852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Símbolo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Valor (base 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Símbolo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Valor (base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Diferença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00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quilo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1000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kibi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Ki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1024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2,4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686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mega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1 000 000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mebi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1 048 576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4,9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73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giga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1 000 000 000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gibi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Gi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1 073 741 824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7,4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6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tera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1 000 000 000 000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tebi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1 099 511 627 776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10,0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435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1 000 000 000 000 000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pebi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1 125 899 906 842 624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12,6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470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exa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1 000 000 000 000 000 000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exbi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Ei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1 152 921 504 606 846 976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15,3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807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zetta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1 000 000 000 000 000 000 000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zeni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Zi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1 180 591 620 717 411 303 424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18,2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29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yotta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10</a:t>
                      </a:r>
                      <a:r>
                        <a:rPr lang="pt-BR" sz="1400" baseline="30000" dirty="0">
                          <a:effectLst/>
                        </a:rPr>
                        <a:t>24</a:t>
                      </a:r>
                      <a:r>
                        <a:rPr lang="pt-BR" sz="1400" dirty="0"/>
                        <a:t> = 1 000 000 000 000 000 000 000 000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yobi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Yi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pt-BR" sz="14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 1 208 925 819 614 629 174 706 176</a:t>
                      </a:r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20,9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719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98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realizar a conversão de um número em decimal (base 10) para um número em binário (base 2) é necessário recuperar o resto da divisão deste número por 2. Por exemplo: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número 6 em decimal ficará </a:t>
            </a:r>
            <a:r>
              <a:rPr lang="pt-BR" sz="2800" b="1" dirty="0"/>
              <a:t>110</a:t>
            </a:r>
            <a:r>
              <a:rPr lang="pt-BR" sz="2800" dirty="0"/>
              <a:t> em binário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Conversão entre bases – Decimal/binário</a:t>
            </a:r>
          </a:p>
        </p:txBody>
      </p:sp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E7D79758-06C0-4259-A7A2-602BEE75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01" y="2367068"/>
            <a:ext cx="2409825" cy="24765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D212924-4DE8-468A-AB16-E8450660F9AD}"/>
              </a:ext>
            </a:extLst>
          </p:cNvPr>
          <p:cNvSpPr txBox="1"/>
          <p:nvPr/>
        </p:nvSpPr>
        <p:spPr>
          <a:xfrm>
            <a:off x="4634238" y="4514946"/>
            <a:ext cx="578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Sentido no qual os restos da divisão devem ser lidos para formar o número em binário</a:t>
            </a:r>
          </a:p>
        </p:txBody>
      </p:sp>
    </p:spTree>
    <p:extLst>
      <p:ext uri="{BB962C8B-B14F-4D97-AF65-F5344CB8AC3E}">
        <p14:creationId xmlns:p14="http://schemas.microsoft.com/office/powerpoint/2010/main" val="72478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realizar a conversão de um número em decimal (base 10) para um número em hexadecimal (base 16) é necessário recuperar o resto da divisão deste número </a:t>
            </a:r>
            <a:r>
              <a:rPr lang="pt-BR" sz="2800" dirty="0" err="1"/>
              <a:t>po</a:t>
            </a:r>
            <a:r>
              <a:rPr lang="pt-BR" sz="2800" dirty="0"/>
              <a:t> 16. Por exemplo: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número 30 em decimal ficará </a:t>
            </a:r>
            <a:r>
              <a:rPr lang="pt-BR" sz="2800" b="1" dirty="0"/>
              <a:t>1E</a:t>
            </a:r>
            <a:r>
              <a:rPr lang="pt-BR" sz="2800" dirty="0"/>
              <a:t> em hexadecimal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Conversão entre bases – Decimal/hexadecimal</a:t>
            </a:r>
          </a:p>
        </p:txBody>
      </p:sp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F6E19FEA-195F-430C-9B1C-AB78EF81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91" y="2690812"/>
            <a:ext cx="1552575" cy="14763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1F39ED-EEC4-4995-8B8B-81D0F388E04E}"/>
              </a:ext>
            </a:extLst>
          </p:cNvPr>
          <p:cNvSpPr txBox="1"/>
          <p:nvPr/>
        </p:nvSpPr>
        <p:spPr>
          <a:xfrm>
            <a:off x="6762359" y="2690812"/>
            <a:ext cx="456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pt-BR" dirty="0"/>
              <a:t>Os restos que forem maiores que 9 devem ser substituídos por letras conforme a sequência:</a:t>
            </a:r>
          </a:p>
        </p:txBody>
      </p:sp>
      <p:graphicFrame>
        <p:nvGraphicFramePr>
          <p:cNvPr id="7" name="Tabela 9">
            <a:extLst>
              <a:ext uri="{FF2B5EF4-FFF2-40B4-BE49-F238E27FC236}">
                <a16:creationId xmlns:a16="http://schemas.microsoft.com/office/drawing/2014/main" id="{A3CC789A-14A8-4B3F-B7FA-8121602FF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919476"/>
              </p:ext>
            </p:extLst>
          </p:nvPr>
        </p:nvGraphicFramePr>
        <p:xfrm>
          <a:off x="6967250" y="3591061"/>
          <a:ext cx="415845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3075">
                  <a:extLst>
                    <a:ext uri="{9D8B030D-6E8A-4147-A177-3AD203B41FA5}">
                      <a16:colId xmlns:a16="http://schemas.microsoft.com/office/drawing/2014/main" val="3478915555"/>
                    </a:ext>
                  </a:extLst>
                </a:gridCol>
                <a:gridCol w="693075">
                  <a:extLst>
                    <a:ext uri="{9D8B030D-6E8A-4147-A177-3AD203B41FA5}">
                      <a16:colId xmlns:a16="http://schemas.microsoft.com/office/drawing/2014/main" val="3007097415"/>
                    </a:ext>
                  </a:extLst>
                </a:gridCol>
                <a:gridCol w="693075">
                  <a:extLst>
                    <a:ext uri="{9D8B030D-6E8A-4147-A177-3AD203B41FA5}">
                      <a16:colId xmlns:a16="http://schemas.microsoft.com/office/drawing/2014/main" val="3550800885"/>
                    </a:ext>
                  </a:extLst>
                </a:gridCol>
                <a:gridCol w="693075">
                  <a:extLst>
                    <a:ext uri="{9D8B030D-6E8A-4147-A177-3AD203B41FA5}">
                      <a16:colId xmlns:a16="http://schemas.microsoft.com/office/drawing/2014/main" val="2689757998"/>
                    </a:ext>
                  </a:extLst>
                </a:gridCol>
                <a:gridCol w="693075">
                  <a:extLst>
                    <a:ext uri="{9D8B030D-6E8A-4147-A177-3AD203B41FA5}">
                      <a16:colId xmlns:a16="http://schemas.microsoft.com/office/drawing/2014/main" val="33187494"/>
                    </a:ext>
                  </a:extLst>
                </a:gridCol>
                <a:gridCol w="693075">
                  <a:extLst>
                    <a:ext uri="{9D8B030D-6E8A-4147-A177-3AD203B41FA5}">
                      <a16:colId xmlns:a16="http://schemas.microsoft.com/office/drawing/2014/main" val="2580744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1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189499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DD212924-4DE8-468A-AB16-E8450660F9AD}"/>
              </a:ext>
            </a:extLst>
          </p:cNvPr>
          <p:cNvSpPr txBox="1"/>
          <p:nvPr/>
        </p:nvSpPr>
        <p:spPr>
          <a:xfrm>
            <a:off x="668826" y="3685859"/>
            <a:ext cx="403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Sentido no qual os restos da divisão devem ser lidos para formar o número em hexadecimal</a:t>
            </a:r>
          </a:p>
        </p:txBody>
      </p:sp>
    </p:spTree>
    <p:extLst>
      <p:ext uri="{BB962C8B-B14F-4D97-AF65-F5344CB8AC3E}">
        <p14:creationId xmlns:p14="http://schemas.microsoft.com/office/powerpoint/2010/main" val="216268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conversão de binário (base 2) para decimal (base 10) deve levar em consideração a sequência das potências de 2 realizando a multiplicação deste por cada valor do número em binário.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Por exemplo, o número </a:t>
            </a:r>
            <a:r>
              <a:rPr lang="pt-BR" sz="2800" b="1" dirty="0">
                <a:solidFill>
                  <a:srgbClr val="7030A0"/>
                </a:solidFill>
                <a:latin typeface="+mn-lt"/>
              </a:rPr>
              <a:t>1</a:t>
            </a:r>
            <a:r>
              <a:rPr lang="pt-BR" sz="2800" b="1" dirty="0">
                <a:solidFill>
                  <a:schemeClr val="accent2"/>
                </a:solidFill>
                <a:latin typeface="+mn-lt"/>
              </a:rPr>
              <a:t>0</a:t>
            </a:r>
            <a:r>
              <a:rPr lang="pt-BR" sz="2800" b="1" dirty="0">
                <a:solidFill>
                  <a:schemeClr val="accent1"/>
                </a:solidFill>
                <a:latin typeface="+mn-lt"/>
              </a:rPr>
              <a:t>0</a:t>
            </a:r>
            <a:r>
              <a:rPr lang="pt-BR" sz="2800" b="1" dirty="0">
                <a:solidFill>
                  <a:schemeClr val="accent6"/>
                </a:solidFill>
                <a:latin typeface="+mn-lt"/>
              </a:rPr>
              <a:t>1</a:t>
            </a:r>
            <a:r>
              <a:rPr lang="pt-BR" sz="2800" b="1" dirty="0">
                <a:solidFill>
                  <a:srgbClr val="FF0000"/>
                </a:solidFill>
                <a:latin typeface="+mn-lt"/>
              </a:rPr>
              <a:t>1</a:t>
            </a:r>
            <a:r>
              <a:rPr lang="pt-BR" sz="2800" baseline="-25000" dirty="0"/>
              <a:t>2</a:t>
            </a:r>
            <a:r>
              <a:rPr lang="pt-BR" sz="2800" dirty="0"/>
              <a:t> em decimal ficará: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algn="ctr"/>
            <a:r>
              <a:rPr lang="pt-BR" sz="2800" b="1" dirty="0">
                <a:solidFill>
                  <a:srgbClr val="FF0000"/>
                </a:solidFill>
                <a:latin typeface="Montserrat" panose="00000500000000000000" pitchFamily="2" charset="0"/>
              </a:rPr>
              <a:t>1</a:t>
            </a:r>
            <a:r>
              <a:rPr lang="pt-BR" sz="2800" dirty="0"/>
              <a:t>x2</a:t>
            </a:r>
            <a:r>
              <a:rPr lang="pt-BR" sz="2800" baseline="30000" dirty="0"/>
              <a:t>0</a:t>
            </a:r>
            <a:r>
              <a:rPr lang="pt-BR" sz="2800" dirty="0"/>
              <a:t> + </a:t>
            </a:r>
            <a:r>
              <a:rPr lang="pt-BR" sz="2800" b="1" dirty="0">
                <a:solidFill>
                  <a:schemeClr val="accent6"/>
                </a:solidFill>
                <a:latin typeface="Montserrat" panose="00000500000000000000" pitchFamily="2" charset="0"/>
              </a:rPr>
              <a:t>1</a:t>
            </a:r>
            <a:r>
              <a:rPr lang="pt-BR" sz="2800" dirty="0"/>
              <a:t>x2¹ + </a:t>
            </a:r>
            <a:r>
              <a:rPr lang="pt-BR" sz="2800" b="1" dirty="0">
                <a:solidFill>
                  <a:schemeClr val="accent1"/>
                </a:solidFill>
                <a:latin typeface="Montserrat" panose="00000500000000000000" pitchFamily="2" charset="0"/>
              </a:rPr>
              <a:t>0</a:t>
            </a:r>
            <a:r>
              <a:rPr lang="pt-BR" sz="2800" dirty="0"/>
              <a:t>x2² + </a:t>
            </a:r>
            <a:r>
              <a:rPr lang="pt-BR" sz="2800" b="1" dirty="0">
                <a:solidFill>
                  <a:schemeClr val="accent2"/>
                </a:solidFill>
                <a:latin typeface="Montserrat" panose="00000500000000000000" pitchFamily="2" charset="0"/>
              </a:rPr>
              <a:t>0</a:t>
            </a:r>
            <a:r>
              <a:rPr lang="pt-BR" sz="2800" dirty="0"/>
              <a:t>x2³ + </a:t>
            </a:r>
            <a:r>
              <a:rPr lang="pt-BR" sz="2800" b="1" dirty="0">
                <a:solidFill>
                  <a:srgbClr val="7030A0"/>
                </a:solidFill>
                <a:latin typeface="Montserrat" panose="00000500000000000000" pitchFamily="2" charset="0"/>
              </a:rPr>
              <a:t>1</a:t>
            </a:r>
            <a:r>
              <a:rPr lang="pt-BR" sz="2800" dirty="0"/>
              <a:t>x2</a:t>
            </a:r>
            <a:r>
              <a:rPr lang="pt-BR" sz="2800" baseline="30000" dirty="0"/>
              <a:t>4</a:t>
            </a:r>
          </a:p>
          <a:p>
            <a:pPr algn="ctr"/>
            <a:r>
              <a:rPr lang="pt-BR" sz="2800" dirty="0"/>
              <a:t>1   +   2   +   0   +   0   +  16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número 10011 em binário ficará </a:t>
            </a:r>
            <a:r>
              <a:rPr lang="pt-BR" sz="2800" b="1" dirty="0"/>
              <a:t>19</a:t>
            </a:r>
            <a:r>
              <a:rPr lang="pt-BR" sz="2800" dirty="0"/>
              <a:t> em decimal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Conversão entre bases – Binário/decimal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212924-4DE8-468A-AB16-E8450660F9AD}"/>
              </a:ext>
            </a:extLst>
          </p:cNvPr>
          <p:cNvSpPr txBox="1"/>
          <p:nvPr/>
        </p:nvSpPr>
        <p:spPr>
          <a:xfrm>
            <a:off x="5094137" y="2938782"/>
            <a:ext cx="578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Lê-se o número em binário da direita para a esquerda para realizar as multiplicações.</a:t>
            </a:r>
          </a:p>
        </p:txBody>
      </p:sp>
      <p:cxnSp>
        <p:nvCxnSpPr>
          <p:cNvPr id="6" name="Conector de seta reta 4">
            <a:extLst>
              <a:ext uri="{FF2B5EF4-FFF2-40B4-BE49-F238E27FC236}">
                <a16:creationId xmlns:a16="http://schemas.microsoft.com/office/drawing/2014/main" id="{B6A85127-50A4-4929-A9FF-493A89502E4A}"/>
              </a:ext>
            </a:extLst>
          </p:cNvPr>
          <p:cNvCxnSpPr>
            <a:cxnSpLocks/>
          </p:cNvCxnSpPr>
          <p:nvPr/>
        </p:nvCxnSpPr>
        <p:spPr>
          <a:xfrm flipH="1">
            <a:off x="5094138" y="2897482"/>
            <a:ext cx="1293783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667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conversão de hexadecimal (base 16) para decimal (base 10) deve levar em consideração a sequência das potências de 16 realizando a multiplicação deste por cada valor do número em hexadecimal.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Observação: as letras devem ser substituídas por seus respectivos valores em decimal antes de iniciar a operação.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Por exemplo, o número </a:t>
            </a:r>
            <a:r>
              <a:rPr lang="pt-BR" sz="2400" b="1" dirty="0">
                <a:solidFill>
                  <a:schemeClr val="accent5"/>
                </a:solidFill>
                <a:latin typeface="Montserrat" panose="00000500000000000000" pitchFamily="2" charset="0"/>
              </a:rPr>
              <a:t>5</a:t>
            </a:r>
            <a:r>
              <a:rPr lang="pt-BR" sz="2400" b="1" dirty="0">
                <a:solidFill>
                  <a:srgbClr val="FF0000"/>
                </a:solidFill>
                <a:latin typeface="Montserrat" panose="00000500000000000000" pitchFamily="2" charset="0"/>
              </a:rPr>
              <a:t>A</a:t>
            </a:r>
            <a:r>
              <a:rPr lang="pt-BR" sz="2400" baseline="-25000" dirty="0">
                <a:solidFill>
                  <a:schemeClr val="tx1"/>
                </a:solidFill>
              </a:rPr>
              <a:t>16</a:t>
            </a:r>
            <a:r>
              <a:rPr lang="pt-BR" sz="2400" dirty="0"/>
              <a:t> em decimal ficará: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algn="ctr"/>
            <a:r>
              <a:rPr lang="pt-BR" sz="2800" dirty="0"/>
              <a:t> </a:t>
            </a:r>
            <a:r>
              <a:rPr lang="pt-BR" sz="2800" b="1" dirty="0">
                <a:solidFill>
                  <a:srgbClr val="FF0000"/>
                </a:solidFill>
                <a:latin typeface="Montserrat" panose="00000500000000000000" pitchFamily="2" charset="0"/>
              </a:rPr>
              <a:t>10</a:t>
            </a:r>
            <a:r>
              <a:rPr lang="pt-BR" sz="2800" dirty="0"/>
              <a:t>x16</a:t>
            </a:r>
            <a:r>
              <a:rPr lang="pt-BR" sz="2800" baseline="30000" dirty="0"/>
              <a:t>0</a:t>
            </a:r>
            <a:r>
              <a:rPr lang="pt-BR" sz="2800" dirty="0"/>
              <a:t> + </a:t>
            </a:r>
            <a:r>
              <a:rPr lang="pt-BR" sz="2800" b="1" dirty="0">
                <a:solidFill>
                  <a:schemeClr val="accent5"/>
                </a:solidFill>
                <a:latin typeface="Montserrat" panose="00000500000000000000" pitchFamily="2" charset="0"/>
              </a:rPr>
              <a:t>5</a:t>
            </a:r>
            <a:r>
              <a:rPr lang="pt-BR" sz="2800" dirty="0"/>
              <a:t>x16¹</a:t>
            </a:r>
          </a:p>
          <a:p>
            <a:pPr algn="ctr"/>
            <a:r>
              <a:rPr lang="pt-BR" sz="2800" dirty="0"/>
              <a:t>10   +   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número </a:t>
            </a:r>
            <a:r>
              <a:rPr lang="pt-BR" sz="2800" b="1" dirty="0"/>
              <a:t>5A</a:t>
            </a:r>
            <a:r>
              <a:rPr lang="pt-BR" sz="2800" dirty="0"/>
              <a:t> em hexadecimal ficará </a:t>
            </a:r>
            <a:r>
              <a:rPr lang="pt-BR" sz="2800" b="1" dirty="0"/>
              <a:t>90</a:t>
            </a:r>
            <a:r>
              <a:rPr lang="pt-BR" sz="2800" dirty="0"/>
              <a:t> em decimal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Conversão entre bases – Hexadecimal/decimal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2864A88-FDD5-46BA-850F-62836FB89593}"/>
              </a:ext>
            </a:extLst>
          </p:cNvPr>
          <p:cNvSpPr txBox="1"/>
          <p:nvPr/>
        </p:nvSpPr>
        <p:spPr>
          <a:xfrm>
            <a:off x="4853731" y="3197180"/>
            <a:ext cx="578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Lê-se o número em hexadecimal da direita para a esquerda para realizar as multiplicações.</a:t>
            </a:r>
          </a:p>
        </p:txBody>
      </p:sp>
      <p:cxnSp>
        <p:nvCxnSpPr>
          <p:cNvPr id="11" name="Conector de seta reta 4">
            <a:extLst>
              <a:ext uri="{FF2B5EF4-FFF2-40B4-BE49-F238E27FC236}">
                <a16:creationId xmlns:a16="http://schemas.microsoft.com/office/drawing/2014/main" id="{E34FC7B4-5539-463A-ACAC-5B112EB338AC}"/>
              </a:ext>
            </a:extLst>
          </p:cNvPr>
          <p:cNvCxnSpPr>
            <a:cxnSpLocks/>
          </p:cNvCxnSpPr>
          <p:nvPr/>
        </p:nvCxnSpPr>
        <p:spPr>
          <a:xfrm flipH="1">
            <a:off x="4853732" y="3197180"/>
            <a:ext cx="105767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99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Aplicam-se as regras abaixo para controlas as operações de soma com números binários</a:t>
            </a:r>
          </a:p>
          <a:p>
            <a:endParaRPr lang="pt-BR" sz="2400" dirty="0"/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Soma com números binários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7F71324B-2AB6-4A60-8488-9A406AE9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0149"/>
              </p:ext>
            </p:extLst>
          </p:nvPr>
        </p:nvGraphicFramePr>
        <p:xfrm>
          <a:off x="2032000" y="1930280"/>
          <a:ext cx="81280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181507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965291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26415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23093429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/>
                        <a:t>Tabela de controle das somas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9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Dígito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Dígito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Resultado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“Vai”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92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5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63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55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56886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B2586F62-84A0-4A37-9A9A-16921AC6E2CA}"/>
              </a:ext>
            </a:extLst>
          </p:cNvPr>
          <p:cNvSpPr txBox="1"/>
          <p:nvPr/>
        </p:nvSpPr>
        <p:spPr>
          <a:xfrm>
            <a:off x="4829944" y="4355489"/>
            <a:ext cx="2532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     1  0   1  0  1</a:t>
            </a:r>
          </a:p>
          <a:p>
            <a:r>
              <a:rPr lang="pt-BR" sz="2400" dirty="0"/>
              <a:t>  +       1   1   1  1</a:t>
            </a:r>
          </a:p>
          <a:p>
            <a:r>
              <a:rPr lang="pt-BR" sz="2400" dirty="0"/>
              <a:t>---------------------</a:t>
            </a:r>
          </a:p>
          <a:p>
            <a:r>
              <a:rPr lang="pt-BR" sz="2400" dirty="0"/>
              <a:t>  1   0  0  1  0 0 </a:t>
            </a:r>
          </a:p>
        </p:txBody>
      </p:sp>
    </p:spTree>
    <p:extLst>
      <p:ext uri="{BB962C8B-B14F-4D97-AF65-F5344CB8AC3E}">
        <p14:creationId xmlns:p14="http://schemas.microsoft.com/office/powerpoint/2010/main" val="261044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1871E4D-CEC6-4012-9140-93E735271A9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Nessa aula será(</a:t>
            </a:r>
            <a:r>
              <a:rPr lang="pt-BR" dirty="0" err="1"/>
              <a:t>ão</a:t>
            </a:r>
            <a:r>
              <a:rPr lang="pt-BR" dirty="0"/>
              <a:t>) abordado(s) o(s) seguinte(s) assunto(s) - (Conhecimento(s)):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Sistemas numéricos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Decimal, hexadecimal, binário e conversão entre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Relacionados a(os) seguinte(s) Fundamento(s) Técnico(s) e Científico(s):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Realizar a conversão entre sistemas numéricos nas bases binária, decimal e hexadecimal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420B8F-E691-4E5E-BC23-E107C3F8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Contextualização com o plano de aula</a:t>
            </a:r>
          </a:p>
        </p:txBody>
      </p:sp>
    </p:spTree>
    <p:extLst>
      <p:ext uri="{BB962C8B-B14F-4D97-AF65-F5344CB8AC3E}">
        <p14:creationId xmlns:p14="http://schemas.microsoft.com/office/powerpoint/2010/main" val="290379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Aplicam-se as regras abaixo para controlas as operações de subtração com números binários</a:t>
            </a:r>
          </a:p>
          <a:p>
            <a:endParaRPr lang="pt-BR" sz="2400" dirty="0"/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Subtração com números binários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7F71324B-2AB6-4A60-8488-9A406AE9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78137"/>
              </p:ext>
            </p:extLst>
          </p:nvPr>
        </p:nvGraphicFramePr>
        <p:xfrm>
          <a:off x="2032000" y="1930280"/>
          <a:ext cx="81280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181507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965291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26415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23093429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/>
                        <a:t>Tabela de controle das somas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9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Dígito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Dígito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Resultado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“Vai”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92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5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63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55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56886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B2586F62-84A0-4A37-9A9A-16921AC6E2CA}"/>
              </a:ext>
            </a:extLst>
          </p:cNvPr>
          <p:cNvSpPr txBox="1"/>
          <p:nvPr/>
        </p:nvSpPr>
        <p:spPr>
          <a:xfrm>
            <a:off x="4829944" y="4355489"/>
            <a:ext cx="2532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  1   0   1  0  0</a:t>
            </a:r>
          </a:p>
          <a:p>
            <a:r>
              <a:rPr lang="pt-BR" sz="2400" dirty="0"/>
              <a:t> -           1   1   1</a:t>
            </a:r>
          </a:p>
          <a:p>
            <a:r>
              <a:rPr lang="pt-BR" sz="2400" dirty="0"/>
              <a:t>--------------------</a:t>
            </a:r>
          </a:p>
          <a:p>
            <a:r>
              <a:rPr lang="pt-BR" sz="2400"/>
              <a:t>         1   1   0  </a:t>
            </a:r>
            <a:r>
              <a:rPr lang="pt-BR" sz="2400" dirty="0"/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100774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Um sistema numérico é uma forma de organizar e dar forma a símbolos para representar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 esses símbolos será possível realizar cálculos, encontrar diferenças, constantes, entre outras grandezas para representa-las de uma forma padrão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Habitualmente utilizamos o sistema numérico chamado de decimal, isto é, um sistema com 10 algarismos (0 a 9), também chamado de base 10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são sistemas numéricos?</a:t>
            </a:r>
          </a:p>
        </p:txBody>
      </p:sp>
    </p:spTree>
    <p:extLst>
      <p:ext uri="{BB962C8B-B14F-4D97-AF65-F5344CB8AC3E}">
        <p14:creationId xmlns:p14="http://schemas.microsoft.com/office/powerpoint/2010/main" val="41780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Os algarismos do sistema decimal foram construídos com base nos ângulos de cada representação</a:t>
            </a:r>
          </a:p>
          <a:p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Sistema numérico decimal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8053A-14F9-48E0-989D-58E83CC1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990725"/>
            <a:ext cx="66675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42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Sistema octal (8 símbolos, de 0 a 7. Base 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Sistema hexadecimal(16 símbolos, de 0 a 9 e de A até F. Base 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Sistema duodecimal (12 símbolos, de 0 a 9 mais </a:t>
            </a:r>
            <a:r>
              <a:rPr lang="el-GR" sz="2800" dirty="0"/>
              <a:t>χ</a:t>
            </a:r>
            <a:r>
              <a:rPr lang="pt-BR" sz="2800" dirty="0"/>
              <a:t> (</a:t>
            </a:r>
            <a:r>
              <a:rPr lang="pt-BR" sz="2800" dirty="0" err="1"/>
              <a:t>dek</a:t>
            </a:r>
            <a:r>
              <a:rPr lang="pt-BR" sz="2800" dirty="0"/>
              <a:t>) e </a:t>
            </a:r>
            <a:r>
              <a:rPr lang="el-GR" sz="2800" dirty="0"/>
              <a:t>ε</a:t>
            </a:r>
            <a:r>
              <a:rPr lang="pt-BR" sz="2800" dirty="0"/>
              <a:t> (</a:t>
            </a:r>
            <a:r>
              <a:rPr lang="pt-BR" sz="2800" dirty="0" err="1"/>
              <a:t>el</a:t>
            </a:r>
            <a:r>
              <a:rPr lang="pt-BR" sz="2800" dirty="0"/>
              <a:t>). Base 12). Hoje em dia referenciado como dúzia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Outros sistemas numéricos conhecidos</a:t>
            </a:r>
          </a:p>
        </p:txBody>
      </p:sp>
    </p:spTree>
    <p:extLst>
      <p:ext uri="{BB962C8B-B14F-4D97-AF65-F5344CB8AC3E}">
        <p14:creationId xmlns:p14="http://schemas.microsoft.com/office/powerpoint/2010/main" val="33664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Foi utilizada/inventada pelos sumérios (tudo indica) antes do sistema decimal por volta de 3000 a.C.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Como foram uma das primeiras civilizações a estudarem a astronomia, usamos até hoje o seu sistema de base 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Acontece que os sumérios contavam as falanges de cada dedo da mão, usando o polegar) para realizar operações, dessa forma, cada dedo possui 3 falanges e, consequentemente, 12 unidades.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Curiosidade sobre a base 12</a:t>
            </a:r>
          </a:p>
        </p:txBody>
      </p:sp>
    </p:spTree>
    <p:extLst>
      <p:ext uri="{BB962C8B-B14F-4D97-AF65-F5344CB8AC3E}">
        <p14:creationId xmlns:p14="http://schemas.microsoft.com/office/powerpoint/2010/main" val="160252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8058423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Quantas são as horas do dia?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Em quantos meses dividimos um ano?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As horas são divididas em 60 minutos, onde 60 é divisível por 12, resultando em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E, porquê 60? Pois 60 é possível dividir por 2, 3, 4, 5 e 6 o que facilitava os cálculos para distribuição de itens (unidades)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Curiosidade sobre a base 12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B2115B-DD9C-4B86-826F-7240E246B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11"/>
          <a:stretch/>
        </p:blipFill>
        <p:spPr bwMode="auto">
          <a:xfrm>
            <a:off x="9028801" y="1085318"/>
            <a:ext cx="259919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28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Um computador utiliza o sistema numérico binário, o qual é composto somente por 0 e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Esse sistema fica mais prático pois, como estamos tratando de máquinas eletrônicas, estas podem assumir somente dois estados: ligado (1) ou desligado (0)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Através do sistema binário é possível representar qualquer número na base 10 (decimal) assim como nas demais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Unidades de medidas computacionais</a:t>
            </a:r>
          </a:p>
        </p:txBody>
      </p:sp>
    </p:spTree>
    <p:extLst>
      <p:ext uri="{BB962C8B-B14F-4D97-AF65-F5344CB8AC3E}">
        <p14:creationId xmlns:p14="http://schemas.microsoft.com/office/powerpoint/2010/main" val="409342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</a:t>
            </a:r>
            <a:r>
              <a:rPr lang="pt-BR" sz="2800" b="1" dirty="0"/>
              <a:t>bit</a:t>
            </a:r>
            <a:r>
              <a:rPr lang="pt-BR" sz="2800" dirty="0"/>
              <a:t>, abreviação de </a:t>
            </a:r>
            <a:r>
              <a:rPr lang="pt-BR" sz="2800" dirty="0" err="1"/>
              <a:t>binary</a:t>
            </a:r>
            <a:r>
              <a:rPr lang="pt-BR" sz="2800" dirty="0"/>
              <a:t> </a:t>
            </a:r>
            <a:r>
              <a:rPr lang="pt-BR" sz="2800" dirty="0" err="1"/>
              <a:t>digit</a:t>
            </a:r>
            <a:r>
              <a:rPr lang="pt-BR" sz="2800" dirty="0"/>
              <a:t>, é a menor porção possível de ser representada (o “b” é utilizado em minúscula)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Um bit pode assumir somente o valor zero ou o valor 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Ao juntarmos 8 bits, temos um Byte. 1 Byte é a menor unidade de armazenamento endereçável possível no sistema computacional (o “B” é utilizado em maiúscula)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Por isso as grandezas derivam sempre o Byte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Unidades de medidas computacionais</a:t>
            </a:r>
          </a:p>
        </p:txBody>
      </p:sp>
    </p:spTree>
    <p:extLst>
      <p:ext uri="{BB962C8B-B14F-4D97-AF65-F5344CB8AC3E}">
        <p14:creationId xmlns:p14="http://schemas.microsoft.com/office/powerpoint/2010/main" val="935776731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ENAI-SP - Tema Cinz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ENAI-SP - Tema Vermel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apas com imag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Fundos Lis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4E9A4F2BC4A3488E12E1EDDA9881CC" ma:contentTypeVersion="13" ma:contentTypeDescription="Crie um novo documento." ma:contentTypeScope="" ma:versionID="51136bbc89e3a0d69fb7e64aea836c76">
  <xsd:schema xmlns:xsd="http://www.w3.org/2001/XMLSchema" xmlns:xs="http://www.w3.org/2001/XMLSchema" xmlns:p="http://schemas.microsoft.com/office/2006/metadata/properties" xmlns:ns3="c5405684-500b-4834-bd14-d0bafa408ee0" xmlns:ns4="16e6f572-53b7-498f-b26c-7162b70d362d" targetNamespace="http://schemas.microsoft.com/office/2006/metadata/properties" ma:root="true" ma:fieldsID="9c7c883a16bd294b244293cd57bdaa07" ns3:_="" ns4:_="">
    <xsd:import namespace="c5405684-500b-4834-bd14-d0bafa408ee0"/>
    <xsd:import namespace="16e6f572-53b7-498f-b26c-7162b70d36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05684-500b-4834-bd14-d0bafa408e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f572-53b7-498f-b26c-7162b70d3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9B75AC-9E03-4358-B6FF-E8ADF3E64D04}">
  <ds:schemaRefs>
    <ds:schemaRef ds:uri="16e6f572-53b7-498f-b26c-7162b70d362d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5405684-500b-4834-bd14-d0bafa408ee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1655A4-22E1-4470-9A75-C86D1EE4BE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405684-500b-4834-bd14-d0bafa408ee0"/>
    <ds:schemaRef ds:uri="16e6f572-53b7-498f-b26c-7162b70d3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1508</Words>
  <Application>Microsoft Office PowerPoint</Application>
  <PresentationFormat>Widescreen</PresentationFormat>
  <Paragraphs>278</Paragraphs>
  <Slides>20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20</vt:i4>
      </vt:variant>
    </vt:vector>
  </HeadingPairs>
  <TitlesOfParts>
    <vt:vector size="36" baseType="lpstr">
      <vt:lpstr>Arial</vt:lpstr>
      <vt:lpstr>Gotham-Book</vt:lpstr>
      <vt:lpstr>Montserrat</vt:lpstr>
      <vt:lpstr>Montserrat SemiBold</vt:lpstr>
      <vt:lpstr>Calibri</vt:lpstr>
      <vt:lpstr>Montserrat Black</vt:lpstr>
      <vt:lpstr>Montserrat Medium</vt:lpstr>
      <vt:lpstr>Montserrat Light</vt:lpstr>
      <vt:lpstr>1_SENAI-SP - Tema Vermelho Fundo Branco</vt:lpstr>
      <vt:lpstr>2_SENAI-SP - Tema Cinza Fundo Branco</vt:lpstr>
      <vt:lpstr>3_SENAI-SP - Tema Cinza Escuro</vt:lpstr>
      <vt:lpstr>4_SENAI-SP - Tema Vermelho</vt:lpstr>
      <vt:lpstr>5_Aberturas</vt:lpstr>
      <vt:lpstr>6_Encerramentos</vt:lpstr>
      <vt:lpstr>7_Capas com imagens</vt:lpstr>
      <vt:lpstr>8_Fundos Lisos</vt:lpstr>
      <vt:lpstr>Curso Técnico de Desenvolvimento de Sistemas</vt:lpstr>
      <vt:lpstr>Contextualização com o plano de aula</vt:lpstr>
      <vt:lpstr>O que são sistemas numéricos?</vt:lpstr>
      <vt:lpstr>Sistema numérico decimal</vt:lpstr>
      <vt:lpstr>Outros sistemas numéricos conhecidos</vt:lpstr>
      <vt:lpstr>Curiosidade sobre a base 12</vt:lpstr>
      <vt:lpstr>Curiosidade sobre a base 12</vt:lpstr>
      <vt:lpstr>Unidades de medidas computacionais</vt:lpstr>
      <vt:lpstr>Unidades de medidas computacionais</vt:lpstr>
      <vt:lpstr>Unidades de medidas computacionais</vt:lpstr>
      <vt:lpstr>Prefixos do sistema binário</vt:lpstr>
      <vt:lpstr>Prefixos do sistema binário</vt:lpstr>
      <vt:lpstr>Prefixos do sistema binário</vt:lpstr>
      <vt:lpstr>Diferenças na medição</vt:lpstr>
      <vt:lpstr>Conversão entre bases – Decimal/binário</vt:lpstr>
      <vt:lpstr>Conversão entre bases – Decimal/hexadecimal</vt:lpstr>
      <vt:lpstr>Conversão entre bases – Binário/decimal</vt:lpstr>
      <vt:lpstr>Conversão entre bases – Hexadecimal/decimal</vt:lpstr>
      <vt:lpstr>Soma com números binários</vt:lpstr>
      <vt:lpstr>Subtração com números binários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Douglas Gaspar</cp:lastModifiedBy>
  <cp:revision>105</cp:revision>
  <dcterms:created xsi:type="dcterms:W3CDTF">2019-11-26T12:04:44Z</dcterms:created>
  <dcterms:modified xsi:type="dcterms:W3CDTF">2021-08-03T19:24:59Z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0x010100564E9A4F2BC4A3488E12E1EDDA9881CC</vt:lpwstr>
  </property>
</Properties>
</file>